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1"/>
  </p:sldMasterIdLst>
  <p:notesMasterIdLst>
    <p:notesMasterId r:id="rId9"/>
  </p:notesMasterIdLst>
  <p:handoutMasterIdLst>
    <p:handoutMasterId r:id="rId10"/>
  </p:handoutMasterIdLst>
  <p:sldIdLst>
    <p:sldId id="389" r:id="rId2"/>
    <p:sldId id="391" r:id="rId3"/>
    <p:sldId id="402" r:id="rId4"/>
    <p:sldId id="395" r:id="rId5"/>
    <p:sldId id="403" r:id="rId6"/>
    <p:sldId id="397" r:id="rId7"/>
    <p:sldId id="39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9CD3"/>
    <a:srgbClr val="009193"/>
    <a:srgbClr val="945200"/>
    <a:srgbClr val="0432FF"/>
    <a:srgbClr val="D6D6D6"/>
    <a:srgbClr val="F8F8F8"/>
    <a:srgbClr val="C00000"/>
    <a:srgbClr val="942093"/>
    <a:srgbClr val="153655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6"/>
    <p:restoredTop sz="75793" autoAdjust="0"/>
  </p:normalViewPr>
  <p:slideViewPr>
    <p:cSldViewPr snapToGrid="0" snapToObjects="1">
      <p:cViewPr varScale="1">
        <p:scale>
          <a:sx n="51" d="100"/>
          <a:sy n="51" d="100"/>
        </p:scale>
        <p:origin x="14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B7A708-8D90-AC4D-8CB9-B4DB605ECC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37E68-F730-CF44-989A-C3C92E3282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6426F-AB59-1C48-83FF-8D8B39CBC376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6627C-BE04-BC4E-92CA-E4AE247940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BB5C60-B5A3-1F41-89A8-90E1497123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A0F9D-2CF3-7E41-B34C-495B5A62B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34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EF5C8-D3AF-6D4A-B157-8C2C8F504D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A2A26-98AB-2840-89B0-D77C95A2F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361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2A26-98AB-2840-89B0-D77C95A2FF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2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2A26-98AB-2840-89B0-D77C95A2FF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0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2A26-98AB-2840-89B0-D77C95A2FF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6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6973-9C5B-CF42-F47D-9949E82E8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A05CD-5BAA-4600-66D9-89C4A8351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36B82-EF7C-4BF4-6EDE-9541FA490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8C6E-5F8B-ADCF-BB09-E24E371A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662A6-C35D-592C-C4DF-97377894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9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77EB-D4EB-CC3A-7A5C-344A5684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02547-F197-234B-D5BA-79B314D34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942EA-457B-294C-5F67-E3ABC343C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BD386-C626-0A79-FD31-BC63FFAE9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6315A-28B0-1C2C-7060-38D62759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1038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AE0D05-059E-85B6-859A-6598D4AA4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7C881-D4FD-EF75-D164-8E08F6689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6352-1220-05F0-A3DF-A4177536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08D01-AD7D-2287-0FBA-1F28E86D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559ED-FEBE-6997-0E16-572E617B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3703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4A0B-7A5B-A7F0-816D-8533C98F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6F443-1E3E-D928-7582-5F52EEF7D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CC42-9F42-08CB-1589-6BE66A0F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D4D44-DAA2-3BE2-914A-E9BF1D07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1FBAF-2DA6-BFB8-8608-1540DA4A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9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FF4F-1303-8B29-6222-27ACD84C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55CC0-ED2E-0705-1B99-404096AAF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AB4AD-5F15-F30F-5523-042C1F10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3B3DA-E5D2-A763-D168-D2CD7A52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634D-34F7-85F9-A578-E9FD6D78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4EDA6-96B8-3F24-F30A-B7A38867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34A3-E907-5093-F665-06E880D51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28CC9-E34B-D4C5-30C2-3D2B8AE75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DBDEC-08E7-F583-F5ED-1642E553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B986E-0037-404F-AD75-9F41FF3F4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A6C94-33A5-CB33-C399-8E28EAA1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5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94D8-720C-72CE-4FFC-A61BAC7F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D319F-BBFB-4D8E-61CE-54BFE32F3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D61FD-B3A7-3424-7A94-196AB11FB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FFB6A7-72CC-6BD3-03DA-58C06E8DF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515F1-BAAB-3649-0949-C909D6419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2A8B3-BF3D-7848-6A37-175332C4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A2823-4DB3-1A9E-B357-445D2991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AEAF40-4A83-E017-FA25-F7AC97E2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1641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694A-87A7-5946-BF56-4393396A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1C729-6FC4-B10B-4D94-4086C304D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396AC-4691-11B3-77CA-D3F6EB6C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16878-4763-7926-F975-05D04EB5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9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1ACDB-93E4-46BB-797E-3ED2BC0F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1B4375-CE85-7370-0006-FF935423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688AE-4A1D-E88E-567E-1DFCDBBC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6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EFB6-9E8C-21C0-3D49-870F1062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D050F-6DC1-175E-DEA4-B4344152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59181-5E16-31E1-3769-ED8985E36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60C08-FB64-8CA1-E0D8-45A1FB0F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EFB21-54D2-F743-5000-C992C25A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A0A45-FEFD-AE0D-EB5A-ABFC41C64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7349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53D0-ADA2-82F6-FCEE-D4AA5D36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F5CFEB-427E-BDB1-B8FF-6DEB66367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92B13-CD74-765C-5CC8-9F9B37243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664BD-C01F-A68E-62AF-A508C57E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F8BCE-DFAF-24D2-78CC-DF10B14E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6C5C1-F949-BFF1-4A0E-5A1C5D8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389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BEE03C-D3DA-8DD2-954A-31E6F02B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F930B-05D4-0D79-1C9D-D9F457A49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488F1-8863-9177-3EAF-96C032D04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C961-170D-4466-AC2E-A9BD63C6D5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B8085-5A4F-C798-1B54-E958B4F56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1554E-C203-D15E-9AEA-3F6D7C464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141CA-5CBD-054A-89DF-3EB0C5553F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F47C9E-5D37-F6E2-0184-4B93D76D6A2F}"/>
              </a:ext>
            </a:extLst>
          </p:cNvPr>
          <p:cNvSpPr/>
          <p:nvPr userDrawn="1"/>
        </p:nvSpPr>
        <p:spPr>
          <a:xfrm>
            <a:off x="0" y="0"/>
            <a:ext cx="12192000" cy="1210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1312B-1495-4476-763C-4BB9F2438B47}"/>
              </a:ext>
            </a:extLst>
          </p:cNvPr>
          <p:cNvSpPr/>
          <p:nvPr userDrawn="1"/>
        </p:nvSpPr>
        <p:spPr>
          <a:xfrm>
            <a:off x="0" y="96510"/>
            <a:ext cx="12192000" cy="1020544"/>
          </a:xfrm>
          <a:prstGeom prst="rect">
            <a:avLst/>
          </a:prstGeom>
          <a:solidFill>
            <a:srgbClr val="4B9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B131BE2F-ACE0-2790-AB37-01EC888F01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4942" t="12109" r="4689" b="22608"/>
          <a:stretch/>
        </p:blipFill>
        <p:spPr>
          <a:xfrm>
            <a:off x="119270" y="6022796"/>
            <a:ext cx="824947" cy="77741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991819A-5F00-E8B5-B579-3D1892F4D9F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6496" y="6046418"/>
            <a:ext cx="2342323" cy="74824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EC98924-1773-EB9B-0879-03C5894455F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631950" y="6046418"/>
            <a:ext cx="815651" cy="7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4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411D-630C-1CD8-5120-3C093F803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2568" y="1199980"/>
            <a:ext cx="6886863" cy="2469166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Introduction to  Quantitative Proteomics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117C7-3B42-2CF1-65F6-DC7096386BBB}"/>
              </a:ext>
            </a:extLst>
          </p:cNvPr>
          <p:cNvSpPr txBox="1"/>
          <p:nvPr/>
        </p:nvSpPr>
        <p:spPr>
          <a:xfrm>
            <a:off x="3251200" y="3662752"/>
            <a:ext cx="568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October 20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  <a:p>
            <a:pPr algn="ctr"/>
            <a:r>
              <a:rPr lang="en-US" dirty="0"/>
              <a:t>Angie Mordant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08FF4-E234-8E1E-58ED-506F39DA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235" y="4571654"/>
            <a:ext cx="302997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25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C4A2-436A-9EA3-20D3-BEDC4FAC3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9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PROTEOMICS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6C0F-B307-04BF-7F42-169DD83D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BE9FE-2EB3-E38C-23BC-4718389CC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062" y="1239922"/>
            <a:ext cx="3113538" cy="27927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396F6-7DD6-5DBA-3B92-AE9A9C9E5B4B}"/>
              </a:ext>
            </a:extLst>
          </p:cNvPr>
          <p:cNvSpPr/>
          <p:nvPr/>
        </p:nvSpPr>
        <p:spPr>
          <a:xfrm>
            <a:off x="233698" y="4891319"/>
            <a:ext cx="2864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ea typeface="Roboto" panose="02000000000000000000" pitchFamily="2" charset="0"/>
                <a:cs typeface="Helvetica"/>
              </a:rPr>
              <a:t>Post-translational modifications</a:t>
            </a:r>
            <a:endParaRPr lang="en-US" sz="2000" b="1" dirty="0"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8CA17F-9575-CD43-397C-0D9B9201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037" y="3828137"/>
            <a:ext cx="4128655" cy="27105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A1690-2B32-8892-D725-00094FB1E610}"/>
              </a:ext>
            </a:extLst>
          </p:cNvPr>
          <p:cNvSpPr/>
          <p:nvPr/>
        </p:nvSpPr>
        <p:spPr>
          <a:xfrm>
            <a:off x="7013607" y="1304418"/>
            <a:ext cx="2805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ea typeface="Roboto" panose="02000000000000000000" pitchFamily="2" charset="0"/>
                <a:cs typeface="Helvetica"/>
              </a:rPr>
              <a:t>Drug discovery</a:t>
            </a:r>
            <a:endParaRPr lang="en-US" sz="2000" b="1" dirty="0"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1078C-6954-0606-202B-A7A04F23D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264" y="2832122"/>
            <a:ext cx="3188701" cy="19823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7DF7BA-2A08-A311-5C1D-6F97D7C79034}"/>
              </a:ext>
            </a:extLst>
          </p:cNvPr>
          <p:cNvSpPr/>
          <p:nvPr/>
        </p:nvSpPr>
        <p:spPr>
          <a:xfrm>
            <a:off x="7013607" y="3152720"/>
            <a:ext cx="50052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ea typeface="Roboto" panose="02000000000000000000" pitchFamily="2" charset="0"/>
                <a:cs typeface="Helvetica"/>
              </a:rPr>
              <a:t>Biomarker discovery</a:t>
            </a:r>
          </a:p>
          <a:p>
            <a:r>
              <a:rPr lang="en-US" sz="2000" b="1" dirty="0">
                <a:ea typeface="Roboto" panose="02000000000000000000" pitchFamily="2" charset="0"/>
                <a:cs typeface="Helvetica"/>
              </a:rPr>
              <a:t> &amp; validation</a:t>
            </a:r>
            <a:endParaRPr lang="en-US" sz="2000" b="1" dirty="0"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FB6D6A-CD2A-C8A7-0DE8-631BAEDEC7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61" t="41923" r="56806" b="25256"/>
          <a:stretch/>
        </p:blipFill>
        <p:spPr>
          <a:xfrm>
            <a:off x="4793577" y="3022272"/>
            <a:ext cx="2100276" cy="1792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8F6EF1-4FC6-BA08-8857-024A5D0C8B3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40"/>
          <a:stretch/>
        </p:blipFill>
        <p:spPr>
          <a:xfrm>
            <a:off x="2541437" y="4992150"/>
            <a:ext cx="3700695" cy="11670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63E78-1A30-6837-6937-58729A312C28}"/>
              </a:ext>
            </a:extLst>
          </p:cNvPr>
          <p:cNvSpPr/>
          <p:nvPr/>
        </p:nvSpPr>
        <p:spPr>
          <a:xfrm>
            <a:off x="3518116" y="2530193"/>
            <a:ext cx="3770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ea typeface="Roboto" panose="02000000000000000000" pitchFamily="2" charset="0"/>
                <a:cs typeface="Helvetica"/>
              </a:rPr>
              <a:t>Protein-protein interactions</a:t>
            </a:r>
            <a:endParaRPr lang="en-US" sz="2000" b="1" dirty="0"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322427-DD51-5413-C4EC-D8823022E597}"/>
              </a:ext>
            </a:extLst>
          </p:cNvPr>
          <p:cNvSpPr/>
          <p:nvPr/>
        </p:nvSpPr>
        <p:spPr>
          <a:xfrm>
            <a:off x="105231" y="2537044"/>
            <a:ext cx="3121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ea typeface="Roboto" panose="02000000000000000000" pitchFamily="2" charset="0"/>
                <a:cs typeface="Helvetica"/>
              </a:rPr>
              <a:t>Quantitative proteomics </a:t>
            </a:r>
            <a:endParaRPr lang="en-US" sz="2000" b="1" dirty="0"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55237-31AF-4A5F-EF35-3A110108649E}"/>
              </a:ext>
            </a:extLst>
          </p:cNvPr>
          <p:cNvSpPr txBox="1"/>
          <p:nvPr/>
        </p:nvSpPr>
        <p:spPr>
          <a:xfrm>
            <a:off x="289297" y="1443250"/>
            <a:ext cx="4504280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Identify, quantify, and characterize proteins from biological samples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D76F7-E586-2536-037C-49DA383A7051}"/>
              </a:ext>
            </a:extLst>
          </p:cNvPr>
          <p:cNvSpPr txBox="1"/>
          <p:nvPr/>
        </p:nvSpPr>
        <p:spPr>
          <a:xfrm>
            <a:off x="10019831" y="6598364"/>
            <a:ext cx="4729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Slide modified from Dr. Laura Herring </a:t>
            </a:r>
          </a:p>
        </p:txBody>
      </p:sp>
    </p:spTree>
    <p:extLst>
      <p:ext uri="{BB962C8B-B14F-4D97-AF65-F5344CB8AC3E}">
        <p14:creationId xmlns:p14="http://schemas.microsoft.com/office/powerpoint/2010/main" val="342495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617A-FF58-CBDD-67A9-A4B45B13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Global Quantitative Proteomics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000A50-3ED1-6B9A-853C-000C2757A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01BA6-E790-089E-7DB1-67C989D1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604" y="2096484"/>
            <a:ext cx="5922443" cy="4067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1D7BB-939E-E63C-54D0-BD1D3C925748}"/>
              </a:ext>
            </a:extLst>
          </p:cNvPr>
          <p:cNvSpPr txBox="1"/>
          <p:nvPr/>
        </p:nvSpPr>
        <p:spPr>
          <a:xfrm>
            <a:off x="207600" y="1283943"/>
            <a:ext cx="47817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AIM: Identify and quantify all proteins that are expressed in a sample at a given time</a:t>
            </a:r>
          </a:p>
          <a:p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Quantification is relative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Comparison(s) of one or more</a:t>
            </a:r>
            <a:r>
              <a:rPr lang="en-US" b="1" dirty="0"/>
              <a:t> </a:t>
            </a:r>
            <a:r>
              <a:rPr lang="en-US" dirty="0"/>
              <a:t>condition(s) to a control, e.g.: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proteins are significantly altered in diseased samples compared to healthy controls?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sputum proteins may be upregulated following woodsmoke exposure?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hypothesis required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63564-A40F-8910-E2DD-9A2F80A9670D}"/>
              </a:ext>
            </a:extLst>
          </p:cNvPr>
          <p:cNvSpPr txBox="1"/>
          <p:nvPr/>
        </p:nvSpPr>
        <p:spPr>
          <a:xfrm>
            <a:off x="4989343" y="1283943"/>
            <a:ext cx="503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Different approaches to quantitate proteomics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45812-0844-EB9A-B82B-B13D9F902621}"/>
              </a:ext>
            </a:extLst>
          </p:cNvPr>
          <p:cNvSpPr txBox="1"/>
          <p:nvPr/>
        </p:nvSpPr>
        <p:spPr>
          <a:xfrm>
            <a:off x="6804888" y="6217850"/>
            <a:ext cx="437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Kuster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et al. Analytical and Bioanalytical Chemistry 2007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C59C6-BE0B-88BD-F8CF-72DD15E2F970}"/>
              </a:ext>
            </a:extLst>
          </p:cNvPr>
          <p:cNvSpPr txBox="1"/>
          <p:nvPr/>
        </p:nvSpPr>
        <p:spPr>
          <a:xfrm>
            <a:off x="8107128" y="1553328"/>
            <a:ext cx="155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Tandem mass tags (TMT)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EE1B9-CD77-A376-747F-E45B7E33BBC4}"/>
              </a:ext>
            </a:extLst>
          </p:cNvPr>
          <p:cNvSpPr txBox="1"/>
          <p:nvPr/>
        </p:nvSpPr>
        <p:spPr>
          <a:xfrm>
            <a:off x="10569420" y="1401488"/>
            <a:ext cx="2476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LFQ*</a:t>
            </a:r>
          </a:p>
          <a:p>
            <a:r>
              <a:rPr lang="en-US" sz="1200" dirty="0"/>
              <a:t>Spectral counts </a:t>
            </a:r>
          </a:p>
          <a:p>
            <a:r>
              <a:rPr lang="en-US" sz="1200" dirty="0"/>
              <a:t>/ Area under the curve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8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B3A7-EB18-6ED9-7257-E9D33BEA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Global Quantitative Proteomics – Workflow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CF8EE-7336-F7F4-7ECE-5FE0FB3F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39AA055-963F-7067-54F6-D12AEBAB1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24" y="1213839"/>
            <a:ext cx="9248090" cy="497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6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5919-B222-5BBB-057A-CC33B1671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4" y="1159728"/>
            <a:ext cx="5532251" cy="467154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Protein identification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F91BD-5959-D7BC-7371-2599B162A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3737" y="1234219"/>
            <a:ext cx="5319131" cy="44874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Protein quantification</a:t>
            </a:r>
          </a:p>
          <a:p>
            <a:r>
              <a:rPr lang="en-US" sz="1800" dirty="0"/>
              <a:t>Spectral counts; peak intensities / areas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BD95B-9FD7-49EC-0C2F-4EB13E66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064B29-1C41-97A8-CA98-1D68EFDC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52282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Global Quantitative Proteomics – Data processing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37271-661C-B88A-FFA1-463BC03F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709" y="1234219"/>
            <a:ext cx="1225402" cy="9876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998989-7B69-239A-2725-B3A672C6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54" y="2049373"/>
            <a:ext cx="2965971" cy="3932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01A367-CBAC-2809-34CA-17432DE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267" y="4177678"/>
            <a:ext cx="1377815" cy="18045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7E5F47-C3B6-D05D-C86C-E9D0E4C75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283" y="2151122"/>
            <a:ext cx="4065825" cy="20564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C1AE57-4264-1F3A-6B23-0589FF883CBE}"/>
              </a:ext>
            </a:extLst>
          </p:cNvPr>
          <p:cNvSpPr txBox="1"/>
          <p:nvPr/>
        </p:nvSpPr>
        <p:spPr>
          <a:xfrm>
            <a:off x="7665829" y="4168291"/>
            <a:ext cx="5319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Shubert et al. Nature protocols (2017)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4C0C8A-C448-AD3F-2DA7-B80AAF67AE9D}"/>
              </a:ext>
            </a:extLst>
          </p:cNvPr>
          <p:cNvSpPr txBox="1"/>
          <p:nvPr/>
        </p:nvSpPr>
        <p:spPr>
          <a:xfrm>
            <a:off x="9798835" y="5819313"/>
            <a:ext cx="2297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“Area under the curve”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75580B-880F-A636-41D0-EEB79EAEA225}"/>
              </a:ext>
            </a:extLst>
          </p:cNvPr>
          <p:cNvCxnSpPr/>
          <p:nvPr/>
        </p:nvCxnSpPr>
        <p:spPr>
          <a:xfrm>
            <a:off x="6563737" y="1343818"/>
            <a:ext cx="0" cy="5012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1E5B304-339D-0292-AF68-C827DF4E3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435" y="4448401"/>
            <a:ext cx="1671356" cy="15895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FD769E4-C4A7-2416-FE29-1BC630914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463" y="1712383"/>
            <a:ext cx="2856221" cy="30780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C43CB4-08A9-7BF5-AAF3-67C6944DB117}"/>
              </a:ext>
            </a:extLst>
          </p:cNvPr>
          <p:cNvSpPr txBox="1"/>
          <p:nvPr/>
        </p:nvSpPr>
        <p:spPr>
          <a:xfrm>
            <a:off x="313124" y="1527717"/>
            <a:ext cx="31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“Bottom – up” approach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0029E5-B9B1-1009-DBB2-1D622CE82DF0}"/>
              </a:ext>
            </a:extLst>
          </p:cNvPr>
          <p:cNvSpPr txBox="1"/>
          <p:nvPr/>
        </p:nvSpPr>
        <p:spPr>
          <a:xfrm>
            <a:off x="3495179" y="4884007"/>
            <a:ext cx="2856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from PC1000-Jaspers  - ODF3B</a:t>
            </a:r>
          </a:p>
        </p:txBody>
      </p:sp>
    </p:spTree>
    <p:extLst>
      <p:ext uri="{BB962C8B-B14F-4D97-AF65-F5344CB8AC3E}">
        <p14:creationId xmlns:p14="http://schemas.microsoft.com/office/powerpoint/2010/main" val="114788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B3A7-EB18-6ED9-7257-E9D33BEA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4" y="6148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Interpretation -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CF8EE-7336-F7F4-7ECE-5FE0FB3F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AD0CD-2735-9F4F-A90E-D6CF94E5B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1" y="2378408"/>
            <a:ext cx="11252649" cy="2101184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A171213C-B369-BFEC-3C65-43DD28EAFBE6}"/>
              </a:ext>
            </a:extLst>
          </p:cNvPr>
          <p:cNvSpPr/>
          <p:nvPr/>
        </p:nvSpPr>
        <p:spPr>
          <a:xfrm rot="16200000">
            <a:off x="3323712" y="1714230"/>
            <a:ext cx="357909" cy="58886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A3A8E-CD01-9F12-DEA1-C5CAB15D09B8}"/>
              </a:ext>
            </a:extLst>
          </p:cNvPr>
          <p:cNvSpPr txBox="1"/>
          <p:nvPr/>
        </p:nvSpPr>
        <p:spPr>
          <a:xfrm>
            <a:off x="1095762" y="4837499"/>
            <a:ext cx="468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 identifiers, based on </a:t>
            </a:r>
            <a:r>
              <a:rPr lang="en-US" dirty="0" err="1"/>
              <a:t>Uniprot</a:t>
            </a:r>
            <a:r>
              <a:rPr lang="en-US" dirty="0"/>
              <a:t> annotation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14873D-8B70-2DBD-BCEA-DF72FCD9CC66}"/>
              </a:ext>
            </a:extLst>
          </p:cNvPr>
          <p:cNvCxnSpPr>
            <a:cxnSpLocks/>
          </p:cNvCxnSpPr>
          <p:nvPr/>
        </p:nvCxnSpPr>
        <p:spPr>
          <a:xfrm>
            <a:off x="7209692" y="2232933"/>
            <a:ext cx="308708" cy="670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314A5C-C64F-4B87-61FE-B6884D51EA98}"/>
              </a:ext>
            </a:extLst>
          </p:cNvPr>
          <p:cNvSpPr txBox="1"/>
          <p:nvPr/>
        </p:nvSpPr>
        <p:spPr>
          <a:xfrm>
            <a:off x="8436708" y="4699000"/>
            <a:ext cx="385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abundances in each sample</a:t>
            </a:r>
          </a:p>
          <a:p>
            <a:pPr algn="ctr"/>
            <a:r>
              <a:rPr lang="en-US" dirty="0"/>
              <a:t>(based on areas under the curve) 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41C4971-27B1-900F-4F14-0DD6A5163E1D}"/>
              </a:ext>
            </a:extLst>
          </p:cNvPr>
          <p:cNvSpPr/>
          <p:nvPr/>
        </p:nvSpPr>
        <p:spPr>
          <a:xfrm rot="16200000">
            <a:off x="10289156" y="3255306"/>
            <a:ext cx="294632" cy="27432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41B509-FDFC-778E-F312-F8E173BAED5E}"/>
              </a:ext>
            </a:extLst>
          </p:cNvPr>
          <p:cNvCxnSpPr>
            <a:cxnSpLocks/>
          </p:cNvCxnSpPr>
          <p:nvPr/>
        </p:nvCxnSpPr>
        <p:spPr>
          <a:xfrm flipH="1">
            <a:off x="8436708" y="2232933"/>
            <a:ext cx="347784" cy="670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CF4749-12FE-EAC8-2361-6C6347048E10}"/>
              </a:ext>
            </a:extLst>
          </p:cNvPr>
          <p:cNvSpPr txBox="1"/>
          <p:nvPr/>
        </p:nvSpPr>
        <p:spPr>
          <a:xfrm>
            <a:off x="7924799" y="1899371"/>
            <a:ext cx="466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Summed abundances across all samples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75652-7326-F071-FFD0-CE2409BF4F11}"/>
              </a:ext>
            </a:extLst>
          </p:cNvPr>
          <p:cNvSpPr txBox="1"/>
          <p:nvPr/>
        </p:nvSpPr>
        <p:spPr>
          <a:xfrm>
            <a:off x="5869354" y="1382341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peptides that map to this protein only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174243-AADD-DB5E-2330-1E190470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76" y="4780903"/>
            <a:ext cx="970797" cy="4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CA3DE-F3BD-0813-12A9-B84DAA57A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41CA-5CBD-054A-89DF-3EB0C5553F7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18F99-2BC7-5485-AE9B-9E415F698C88}"/>
              </a:ext>
            </a:extLst>
          </p:cNvPr>
          <p:cNvSpPr txBox="1"/>
          <p:nvPr/>
        </p:nvSpPr>
        <p:spPr>
          <a:xfrm>
            <a:off x="3163454" y="2272145"/>
            <a:ext cx="5865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Questions?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CFFAF7-AA39-9AB1-8969-DA0E85AA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59" y="3494473"/>
            <a:ext cx="3029975" cy="603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A47858-F881-13C5-4B4F-06A8991401F4}"/>
              </a:ext>
            </a:extLst>
          </p:cNvPr>
          <p:cNvSpPr txBox="1"/>
          <p:nvPr/>
        </p:nvSpPr>
        <p:spPr>
          <a:xfrm>
            <a:off x="4274893" y="4023106"/>
            <a:ext cx="3993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Website: </a:t>
            </a:r>
            <a:r>
              <a:rPr lang="en-US" b="1" dirty="0"/>
              <a:t>med.unc.edu/proteomics/</a:t>
            </a:r>
          </a:p>
        </p:txBody>
      </p:sp>
    </p:spTree>
    <p:extLst>
      <p:ext uri="{BB962C8B-B14F-4D97-AF65-F5344CB8AC3E}">
        <p14:creationId xmlns:p14="http://schemas.microsoft.com/office/powerpoint/2010/main" val="1831804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24884</TotalTime>
  <Words>247</Words>
  <Application>Microsoft Office PowerPoint</Application>
  <PresentationFormat>Widescreen</PresentationFormat>
  <Paragraphs>56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 Theme</vt:lpstr>
      <vt:lpstr>Introduction to  Quantitative Proteomics</vt:lpstr>
      <vt:lpstr>PROTEOMICS</vt:lpstr>
      <vt:lpstr>Global Quantitative Proteomics</vt:lpstr>
      <vt:lpstr>Global Quantitative Proteomics – Workflow </vt:lpstr>
      <vt:lpstr>Global Quantitative Proteomics – Data processing </vt:lpstr>
      <vt:lpstr>Data Interpretation -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Mixtures Health Assessments: Combining In Silico with In Vitro / In Vivo Models to Evaluate Co-Occurring Contaminants</dc:title>
  <dc:creator>Rager, Julia</dc:creator>
  <cp:lastModifiedBy>Mordant, Angie Lisa</cp:lastModifiedBy>
  <cp:revision>1068</cp:revision>
  <dcterms:created xsi:type="dcterms:W3CDTF">2022-01-19T21:47:34Z</dcterms:created>
  <dcterms:modified xsi:type="dcterms:W3CDTF">2022-10-19T14:53:34Z</dcterms:modified>
</cp:coreProperties>
</file>